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3" r:id="rId3"/>
    <p:sldId id="356" r:id="rId5"/>
    <p:sldId id="259" r:id="rId6"/>
    <p:sldId id="358" r:id="rId7"/>
    <p:sldId id="359" r:id="rId8"/>
    <p:sldId id="360" r:id="rId9"/>
    <p:sldId id="260" r:id="rId10"/>
    <p:sldId id="261" r:id="rId11"/>
    <p:sldId id="594" r:id="rId12"/>
    <p:sldId id="270" r:id="rId13"/>
    <p:sldId id="309" r:id="rId14"/>
    <p:sldId id="387" r:id="rId15"/>
    <p:sldId id="388" r:id="rId16"/>
    <p:sldId id="390" r:id="rId17"/>
    <p:sldId id="589" r:id="rId18"/>
    <p:sldId id="591" r:id="rId19"/>
    <p:sldId id="592" r:id="rId20"/>
    <p:sldId id="593" r:id="rId21"/>
    <p:sldId id="393" r:id="rId22"/>
    <p:sldId id="394" r:id="rId23"/>
    <p:sldId id="395" r:id="rId24"/>
    <p:sldId id="396" r:id="rId25"/>
    <p:sldId id="514" r:id="rId26"/>
    <p:sldId id="377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37" autoAdjust="0"/>
  </p:normalViewPr>
  <p:slideViewPr>
    <p:cSldViewPr snapToGrid="0">
      <p:cViewPr>
        <p:scale>
          <a:sx n="70" d="100"/>
          <a:sy n="70" d="100"/>
        </p:scale>
        <p:origin x="714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24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CEC8E-7478-402F-962E-AAEE5D2C6A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各位老师、同学们、大家好！</a:t>
            </a:r>
            <a:r>
              <a:rPr lang="zh-CN" altLang="zh-CN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今天给大家介绍一下武汉理工大学网络教育学院</a:t>
            </a:r>
            <a:r>
              <a:rPr lang="zh-CN" altLang="en-US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教学教务相关的要求、包括 如何查看规章制度、观看直播（录播）课件、考试资格、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平时成绩计算方法、</a:t>
            </a:r>
            <a:r>
              <a:rPr lang="zh-CN" altLang="en-US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申请缓考流程、重考等事项、最后我们给大家讲一下无纸化考试如何操作。</a:t>
            </a:r>
            <a:endParaRPr lang="en-US" altLang="zh-CN" sz="18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首先，介绍一下如何查看学院规章制度等文件，浏览器上输入武汉理工大学继续教育学院官方网址，进入首页，依次点击 网络教育和函授教育、教学教务、规章制度。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关于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关于考试有关事项说明如下（照读）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来，给大家讲一下如何进行无纸化考试操作，学生通过网站通知或站点老师提供，下载完操作手册以后。按照操作手册输入以下地址。下载并安装考试监管客户端。安装之后双击打开快捷方式，会弹出如下对话框。我们选择朗坤平台无纸化考试入口。点击同意。进入考试系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输入用户名和密码，用户名为大家的学号，登陆系统。首次登陆系统，输入学号和密码之后需要进行头像采集。以后每次考试根据系统操作提示进行人脸识别即可。人脸识别时要注意的是保持头部和双肩居中，光线明亮，不要背光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点击我的考试管理栏下我的考试，选择考试课程，点击开始考试按钮，进入考试。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根据所学内容不同，试卷题型不同。请大家一定注意通过如图所示的单选、简答等按钮切换题型，完成所有题目作答后，再提交试卷。有的试卷题型较多，同学们一定要逐个切换题型，耐心作答。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下面我们开始做题，选定单选，根据提示采用人脸识别监管，点击【确定】按钮后，开始答题。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单选题做完后，不要点击提交，直接切换题型。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点击提示上的确定按钮，进入简答题型。</a:t>
            </a: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答案内容为纯文本，可以直接在文本框中输入，系统会自动保存答案， 特殊字符会影响保存，不要输入到文本框中。 计算题、画图题和有特殊字符答案的题目登录微信小程序拍照上传纸质答案。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下面给大家演示一下微信小程序的应用，用手机登录微信小程序，点击“发现”，点击“小程序”，搜索并添加“武汉理工大学在线教育平台”，输入用户名和密码，用户名为学号，密码和电脑端一致，一般为身份证后六位。点击登录按钮进入“武汉理工大学在线教育平台”微信小程序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在“首页”——“我的考试”，点击“开始答题”。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进入规章制度页面，可查看学院规章制度相关文件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在“首页”——“我的考试”，点击“开始答题”。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在答题纸上标注题目编号，书写答题内容， 手机拍照，点击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上传答题纸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，选择拍照的照片，上传。或者直接点击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上传答题纸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拍照上传。 拍照时需注意，摄像头对准要拍的答案内容所在的完整答题纸页面，保持垂直，待画面清晰后，点击拍照。如果拍的照片不清晰或答题纸不完整，会影响教师阅卷，影响评分。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上传答题纸后，小程序会提示“请在电脑考试端进行刷新预览答案！”，点击确定按钮。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电脑端相应的题目右侧，点击“刷新”，点击【预览】即可查看刚刚上传的答案，确认上传成功。预览时，请大家核对题目编号、题目内容、答案内容一一对应。如果发现答题纸照片上传错误，可在微信小程序上重新上传即可，新的答题纸照片会覆盖掉原来的照片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考试结束前，注意切换题型检查，确认完成所有题目以后，点击“提交并结束考试”。大家所看到的这套试卷就有单选、多选、判断、简答、论述等多种题型，需要注意逐个检查完成情况，例如点击单选按钮，单选题全部做答，单选题完成考试，依次检查无误后，点击“提交并结束考试”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目前新学期增加了直播课程，通过腾讯会议进行直播，对于没有及时参加直播课程的学生可以观看录播视频，和正常学习类似，进入“我的学习管理”</a:t>
            </a:r>
            <a:r>
              <a:rPr lang="en-US" altLang="zh-CN" dirty="0"/>
              <a:t>—</a:t>
            </a:r>
            <a:r>
              <a:rPr lang="zh-CN" altLang="en-US" dirty="0"/>
              <a:t>我的课程、选择课程、点击 我的学习， 在直播课程 章节右边 点击“进入学习”，然后点击下面的章节可观看直播视频回放。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每次考试前，站点老师和学生需要登录网站查看考试相关通知，在首页依次点击</a:t>
            </a:r>
            <a:r>
              <a:rPr lang="zh-CN" altLang="en-US" sz="12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网络教育和函授教育、教学教务、考试信息。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可查看学院最新的考试安排。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关于考试资格说明：只有学习达到平时成绩的</a:t>
            </a:r>
            <a:r>
              <a:rPr lang="en-US" altLang="zh-CN" dirty="0"/>
              <a:t>60%</a:t>
            </a:r>
            <a:r>
              <a:rPr lang="zh-CN" altLang="en-US" dirty="0"/>
              <a:t>才能获得考试资格。</a:t>
            </a:r>
            <a:endParaRPr lang="en-US" altLang="zh-CN" dirty="0"/>
          </a:p>
          <a:p>
            <a:r>
              <a:rPr lang="zh-CN" altLang="en-US" dirty="0"/>
              <a:t>平时成绩计算截止时间为学生点击考试开始，学生未进行考试，在考试期间仍可进行平时作业的学习；考试时间截止，学生的平时成绩不再计算；</a:t>
            </a:r>
            <a:endParaRPr lang="en-US" altLang="zh-CN" dirty="0"/>
          </a:p>
          <a:p>
            <a:r>
              <a:rPr lang="zh-CN" altLang="en-US" dirty="0"/>
              <a:t>平时成绩达到要求但没有时间进行考试需申请缓考，没有申请缓考的学生和平时成绩未达到</a:t>
            </a:r>
            <a:r>
              <a:rPr lang="en-US" altLang="zh-CN" dirty="0"/>
              <a:t>60%</a:t>
            </a:r>
            <a:r>
              <a:rPr lang="zh-CN" altLang="en-US" dirty="0"/>
              <a:t>的学生将失去补考资格；</a:t>
            </a:r>
            <a:endParaRPr lang="en-US" altLang="zh-CN" dirty="0"/>
          </a:p>
          <a:p>
            <a:r>
              <a:rPr lang="zh-CN" altLang="en-US" dirty="0"/>
              <a:t>补考不及格只能重修；</a:t>
            </a:r>
            <a:endParaRPr lang="en-US" altLang="zh-CN" dirty="0"/>
          </a:p>
          <a:p>
            <a:r>
              <a:rPr lang="zh-CN" altLang="en-US" dirty="0"/>
              <a:t>正常申请重修的课程平时成绩可继承；</a:t>
            </a:r>
            <a:endParaRPr lang="en-US" altLang="zh-CN" dirty="0"/>
          </a:p>
          <a:p>
            <a:r>
              <a:rPr lang="zh-CN" altLang="en-US" dirty="0"/>
              <a:t>受作弊处理而申请重修的课程平时成绩</a:t>
            </a:r>
            <a:r>
              <a:rPr lang="zh-CN" altLang="en-US"/>
              <a:t>不继承补考</a:t>
            </a:r>
            <a:r>
              <a:rPr lang="zh-CN" altLang="en-US" dirty="0"/>
              <a:t>不及格只能</a:t>
            </a:r>
            <a:r>
              <a:rPr lang="zh-CN" altLang="en-US"/>
              <a:t>重修；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关于考试资格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、既没有视频，也没有作业的课程，学生可以直接参加考试，课程总评成绩按期末考试成绩计算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、有视频，无作业的课程，学生需观看视频并进行交流互动，平时成绩达到</a:t>
            </a:r>
            <a:r>
              <a:rPr lang="en-US" altLang="zh-CN" dirty="0"/>
              <a:t>6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90%</a:t>
            </a:r>
            <a:r>
              <a:rPr lang="zh-CN" altLang="en-US" dirty="0"/>
              <a:t>。 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、无视频，有作业的课程，学生需做作业，平时成绩达到</a:t>
            </a:r>
            <a:r>
              <a:rPr lang="en-US" altLang="zh-CN" dirty="0"/>
              <a:t>18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70%</a:t>
            </a:r>
            <a:r>
              <a:rPr lang="zh-CN" altLang="en-US" dirty="0"/>
              <a:t>。 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、有视频，有作业的课程，学生需观看视频、做作业并进行交流互动，平时成绩达到</a:t>
            </a:r>
            <a:r>
              <a:rPr lang="en-US" altLang="zh-CN" dirty="0"/>
              <a:t>24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60%</a:t>
            </a:r>
            <a:r>
              <a:rPr lang="zh-CN" altLang="en-US" dirty="0"/>
              <a:t>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关于如何申请缓考，在学生空间，进入我的考试管理，点击我的缓考，在右侧点击新建，弹出对话框，选择相应的缓考课程，填写申请原因，点击提交，我们可以看到，它的状态变成“审核通过”，表示缓考申请成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下面我们来说一下关于专升本学生重考申请，在学生空间，进入我的考试管理，点击重考考试申请，在右侧点击申请按钮，然后可以看到 按钮变成了“取消申请”，这时表示已申请成功。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A08C-F396-44B0-929D-46195D9222A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7989D-DBC3-4AA9-9F5D-ED1A759AED7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.xml"/><Relationship Id="rId4" Type="http://schemas.openxmlformats.org/officeDocument/2006/relationships/image" Target="../media/image2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image" Target="../media/image2.png"/><Relationship Id="rId3" Type="http://schemas.microsoft.com/office/2007/relationships/media" Target="../media/media11.m4a"/><Relationship Id="rId2" Type="http://schemas.openxmlformats.org/officeDocument/2006/relationships/audio" Target="../media/media11.m4a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microsoft.com/office/2007/relationships/media" Target="../media/media12.m4a"/><Relationship Id="rId3" Type="http://schemas.openxmlformats.org/officeDocument/2006/relationships/audio" Target="../media/media12.m4a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microsoft.com/office/2007/relationships/media" Target="../media/media13.m4a"/><Relationship Id="rId3" Type="http://schemas.openxmlformats.org/officeDocument/2006/relationships/audio" Target="../media/media13.m4a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microsoft.com/office/2007/relationships/media" Target="../media/media14.m4a"/><Relationship Id="rId4" Type="http://schemas.openxmlformats.org/officeDocument/2006/relationships/audio" Target="../media/media14.m4a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.xml"/><Relationship Id="rId4" Type="http://schemas.openxmlformats.org/officeDocument/2006/relationships/image" Target="../media/image2.png"/><Relationship Id="rId3" Type="http://schemas.microsoft.com/office/2007/relationships/media" Target="../media/media15.m4a"/><Relationship Id="rId2" Type="http://schemas.openxmlformats.org/officeDocument/2006/relationships/audio" Target="../media/media15.m4a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image" Target="../media/image2.png"/><Relationship Id="rId3" Type="http://schemas.microsoft.com/office/2007/relationships/media" Target="../media/media16.m4a"/><Relationship Id="rId2" Type="http://schemas.openxmlformats.org/officeDocument/2006/relationships/audio" Target="../media/media16.m4a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.xml"/><Relationship Id="rId4" Type="http://schemas.openxmlformats.org/officeDocument/2006/relationships/image" Target="../media/image2.png"/><Relationship Id="rId3" Type="http://schemas.microsoft.com/office/2007/relationships/media" Target="../media/media17.m4a"/><Relationship Id="rId2" Type="http://schemas.openxmlformats.org/officeDocument/2006/relationships/audio" Target="../media/media17.m4a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.xml"/><Relationship Id="rId4" Type="http://schemas.openxmlformats.org/officeDocument/2006/relationships/image" Target="../media/image2.png"/><Relationship Id="rId3" Type="http://schemas.microsoft.com/office/2007/relationships/media" Target="../media/media18.m4a"/><Relationship Id="rId2" Type="http://schemas.openxmlformats.org/officeDocument/2006/relationships/audio" Target="../media/media18.m4a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microsoft.com/office/2007/relationships/media" Target="../media/media19.m4a"/><Relationship Id="rId4" Type="http://schemas.openxmlformats.org/officeDocument/2006/relationships/audio" Target="../media/media19.m4a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microsoft.com/office/2007/relationships/media" Target="../media/media20.m4a"/><Relationship Id="rId3" Type="http://schemas.openxmlformats.org/officeDocument/2006/relationships/audio" Target="../media/media20.m4a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1.xml"/><Relationship Id="rId7" Type="http://schemas.openxmlformats.org/officeDocument/2006/relationships/image" Target="../media/image2.png"/><Relationship Id="rId6" Type="http://schemas.microsoft.com/office/2007/relationships/media" Target="../media/media21.m4a"/><Relationship Id="rId5" Type="http://schemas.openxmlformats.org/officeDocument/2006/relationships/audio" Target="../media/media21.m4a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media" Target="../media/media22.m4a"/><Relationship Id="rId4" Type="http://schemas.openxmlformats.org/officeDocument/2006/relationships/audio" Target="../media/media22.m4a"/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2.xml"/><Relationship Id="rId7" Type="http://schemas.openxmlformats.org/officeDocument/2006/relationships/image" Target="../media/image2.png"/><Relationship Id="rId6" Type="http://schemas.microsoft.com/office/2007/relationships/media" Target="../media/media23.m4a"/><Relationship Id="rId5" Type="http://schemas.openxmlformats.org/officeDocument/2006/relationships/audio" Target="../media/media23.m4a"/><Relationship Id="rId4" Type="http://schemas.openxmlformats.org/officeDocument/2006/relationships/image" Target="../media/image38.jpe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0" Type="http://schemas.openxmlformats.org/officeDocument/2006/relationships/notesSlide" Target="../notesSlides/notesSlide23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microsoft.com/office/2007/relationships/media" Target="../media/media24.m4a"/><Relationship Id="rId4" Type="http://schemas.openxmlformats.org/officeDocument/2006/relationships/audio" Target="../media/media24.m4a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07/relationships/media" Target="../media/media3.m4a"/><Relationship Id="rId4" Type="http://schemas.openxmlformats.org/officeDocument/2006/relationships/audio" Target="../media/media3.m4a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.xml"/><Relationship Id="rId4" Type="http://schemas.openxmlformats.org/officeDocument/2006/relationships/image" Target="../media/image2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openxmlformats.org/officeDocument/2006/relationships/image" Target="../media/image2.png"/><Relationship Id="rId3" Type="http://schemas.microsoft.com/office/2007/relationships/media" Target="../media/media5.m4a"/><Relationship Id="rId2" Type="http://schemas.openxmlformats.org/officeDocument/2006/relationships/audio" Target="../media/media5.m4a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Relationship Id="rId3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microsoft.com/office/2007/relationships/media" Target="../media/media8.m4a"/><Relationship Id="rId4" Type="http://schemas.openxmlformats.org/officeDocument/2006/relationships/audio" Target="../media/media8.m4a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microsoft.com/office/2007/relationships/media" Target="../media/media9.m4a"/><Relationship Id="rId3" Type="http://schemas.openxmlformats.org/officeDocument/2006/relationships/audio" Target="../media/media9.m4a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871" y="758355"/>
            <a:ext cx="11426331" cy="60996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416298" y="1859797"/>
            <a:ext cx="743919" cy="5515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416298" y="3037668"/>
            <a:ext cx="743919" cy="391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199806" y="1037036"/>
            <a:ext cx="1603717" cy="2981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0"/>
          <p:cNvSpPr txBox="1">
            <a:spLocks noChangeArrowheads="1"/>
          </p:cNvSpPr>
          <p:nvPr/>
        </p:nvSpPr>
        <p:spPr bwMode="auto">
          <a:xfrm>
            <a:off x="444563" y="33780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  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教学教务相关规章制度。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 advTm="4857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申请缓考取得学院同意后只能参加补考，总评成绩计算方法按正考计算；</a:t>
            </a:r>
            <a:endParaRPr lang="en-US" altLang="zh-CN" dirty="0"/>
          </a:p>
          <a:p>
            <a:r>
              <a:rPr lang="zh-CN" altLang="en-US" dirty="0"/>
              <a:t>申请缓考的学生参加补考总评成绩不合格只能申请重修；</a:t>
            </a:r>
            <a:endParaRPr lang="en-US" altLang="zh-CN" dirty="0"/>
          </a:p>
          <a:p>
            <a:r>
              <a:rPr lang="zh-CN" altLang="en-US" dirty="0"/>
              <a:t>期末考试成绩不合格参加补考的学生成绩合格将按</a:t>
            </a:r>
            <a:r>
              <a:rPr lang="en-US" altLang="zh-CN" dirty="0"/>
              <a:t>60</a:t>
            </a:r>
            <a:r>
              <a:rPr lang="zh-CN" altLang="en-US" dirty="0"/>
              <a:t>分计入总评成绩；</a:t>
            </a:r>
            <a:endParaRPr lang="en-US" altLang="zh-CN" dirty="0"/>
          </a:p>
          <a:p>
            <a:r>
              <a:rPr lang="zh-CN" altLang="en-US" dirty="0"/>
              <a:t>重考：重考是本科学生为了获得学位进行的课程考试。只有课程考试总评成绩及格但低于</a:t>
            </a:r>
            <a:r>
              <a:rPr lang="en-US" altLang="zh-CN" dirty="0"/>
              <a:t>75</a:t>
            </a:r>
            <a:r>
              <a:rPr lang="zh-CN" altLang="en-US" dirty="0"/>
              <a:t>分才有资格进行申请；重考随补考进行，需要在考试计划公布后至考试开始前两日进行申请（为便于组卷）；成绩按考试成绩计算，可以申请两次。</a:t>
            </a:r>
            <a:endParaRPr lang="zh-CN" altLang="en-US" dirty="0"/>
          </a:p>
          <a:p>
            <a:r>
              <a:rPr lang="zh-CN" altLang="en-US" dirty="0"/>
              <a:t>重修：重修同正考一起进行。</a:t>
            </a:r>
            <a:endParaRPr lang="zh-CN" altLang="en-US" dirty="0"/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838200" y="681037"/>
            <a:ext cx="9698243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、关于考试有关事项说明。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46"/>
    </mc:Choice>
    <mc:Fallback>
      <p:transition spd="slow" advTm="60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1925" y="1195505"/>
            <a:ext cx="1080231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/>
              <a:t>输入百度云地址</a:t>
            </a:r>
            <a:r>
              <a:rPr lang="en-US" altLang="zh-CN" sz="2400" b="1" dirty="0"/>
              <a:t>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</a:rPr>
              <a:t>https://pan.baidu.com/s/1qI71WF3lS1-ccMpw4XEnSg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 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提取码：8888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，下载并安装</a:t>
            </a:r>
            <a:r>
              <a:rPr lang="en-US" altLang="zh-CN" sz="2400" b="1" dirty="0"/>
              <a:t>《</a:t>
            </a:r>
            <a:r>
              <a:rPr lang="zh-CN" altLang="en-US" sz="2400" b="1" dirty="0"/>
              <a:t>考试监管客户端</a:t>
            </a:r>
            <a:r>
              <a:rPr lang="en-US" altLang="zh-CN" sz="2400" b="1" dirty="0"/>
              <a:t>》</a:t>
            </a:r>
            <a:r>
              <a:rPr lang="zh-CN" altLang="en-US" sz="2400" b="1" dirty="0"/>
              <a:t>，选择</a:t>
            </a:r>
            <a:r>
              <a:rPr lang="en-US" altLang="zh-CN" sz="2400" b="1" dirty="0"/>
              <a:t>“</a:t>
            </a:r>
            <a:r>
              <a:rPr lang="zh-CN" altLang="en-US" sz="2400" b="1" dirty="0"/>
              <a:t>朗坤平台</a:t>
            </a:r>
            <a:r>
              <a:rPr lang="en-US" altLang="zh-CN" sz="2400" b="1" dirty="0"/>
              <a:t>—</a:t>
            </a:r>
            <a:r>
              <a:rPr lang="zh-CN" altLang="en-US" sz="2400" b="1" dirty="0"/>
              <a:t>无纸化考试入口</a:t>
            </a:r>
            <a:r>
              <a:rPr lang="en-US" altLang="zh-CN" sz="2400" b="1" dirty="0"/>
              <a:t>”</a:t>
            </a:r>
            <a:r>
              <a:rPr lang="zh-CN" altLang="en-US" sz="2400" b="1" dirty="0"/>
              <a:t>，点击</a:t>
            </a:r>
            <a:r>
              <a:rPr lang="en-US" altLang="zh-CN" sz="2400" b="1" dirty="0"/>
              <a:t>“</a:t>
            </a:r>
            <a:r>
              <a:rPr lang="zh-CN" altLang="en-US" sz="2400" b="1" dirty="0"/>
              <a:t>同意</a:t>
            </a:r>
            <a:r>
              <a:rPr lang="en-US" altLang="zh-CN" sz="2400" b="1" dirty="0"/>
              <a:t>”</a:t>
            </a:r>
            <a:r>
              <a:rPr lang="zh-CN" altLang="en-US" sz="2400" b="1" dirty="0"/>
              <a:t>进行</a:t>
            </a:r>
            <a:r>
              <a:rPr lang="zh-CN" altLang="en-US" sz="2400" b="1" dirty="0">
                <a:sym typeface="+mn-ea"/>
              </a:rPr>
              <a:t>登录，人脸识别。</a:t>
            </a:r>
            <a:endParaRPr lang="en-US" altLang="zh-CN" sz="2400" b="1" dirty="0"/>
          </a:p>
        </p:txBody>
      </p:sp>
      <p:pic>
        <p:nvPicPr>
          <p:cNvPr id="5" name="图片 4" descr="C:/Users/Lenovo/Desktop/QQ截图20240429171956.pngQQ截图2024042917195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12362" y="2394432"/>
            <a:ext cx="6967275" cy="43733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681925" y="53275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、学生无纸化考试操作（学生端）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 advTm="3579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3.7037E-6 L 1.6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791" y="1034351"/>
            <a:ext cx="11145614" cy="567774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33358" y="145902"/>
            <a:ext cx="10618047" cy="58785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ym typeface="+mn-ea"/>
              </a:rPr>
              <a:t>首次登陆系统，输入学号和密码之后需要进行头像采集。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49" y="2744048"/>
            <a:ext cx="4850553" cy="4113953"/>
          </a:xfrm>
          <a:prstGeom prst="rect">
            <a:avLst/>
          </a:prstGeom>
        </p:spPr>
      </p:pic>
      <p:sp>
        <p:nvSpPr>
          <p:cNvPr id="6" name="椭圆形标注 5"/>
          <p:cNvSpPr/>
          <p:nvPr/>
        </p:nvSpPr>
        <p:spPr>
          <a:xfrm>
            <a:off x="4226195" y="2029885"/>
            <a:ext cx="991447" cy="815340"/>
          </a:xfrm>
          <a:prstGeom prst="wedgeEllipseCallou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学号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4851401" y="2949479"/>
            <a:ext cx="1031240" cy="815340"/>
          </a:xfrm>
          <a:prstGeom prst="wedgeEllipseCallou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密码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36456" y="4760353"/>
            <a:ext cx="2125980" cy="584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形标注 10"/>
          <p:cNvSpPr/>
          <p:nvPr/>
        </p:nvSpPr>
        <p:spPr>
          <a:xfrm>
            <a:off x="9471661" y="4910667"/>
            <a:ext cx="2720340" cy="1415627"/>
          </a:xfrm>
          <a:prstGeom prst="wedgeEllipseCallout">
            <a:avLst>
              <a:gd name="adj1" fmla="val -84494"/>
              <a:gd name="adj2" fmla="val -36951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保持头部和双肩居中，光线明亮，不要背光。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 advTm="3015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38013" y="530210"/>
            <a:ext cx="9877213" cy="583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点击“我的考试管理”， 点击“我的考试”，</a:t>
            </a:r>
            <a:r>
              <a:rPr lang="zh-CN" altLang="en-US" sz="2400" b="1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选择课程，“开始考试”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8013" y="1348353"/>
            <a:ext cx="10266680" cy="55096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37" y="2276472"/>
            <a:ext cx="8652727" cy="458152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763521" y="4017555"/>
            <a:ext cx="1001572" cy="2743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箭头: 右 23"/>
          <p:cNvSpPr/>
          <p:nvPr/>
        </p:nvSpPr>
        <p:spPr>
          <a:xfrm>
            <a:off x="7538133" y="4291856"/>
            <a:ext cx="2276787" cy="786373"/>
          </a:xfrm>
          <a:prstGeom prst="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5087621" y="4547568"/>
            <a:ext cx="1001572" cy="2743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 advTm="175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57580" y="477636"/>
            <a:ext cx="2313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考试题型</a:t>
            </a:r>
            <a:endParaRPr lang="zh-CN" altLang="en-US" sz="2400" b="1" dirty="0"/>
          </a:p>
        </p:txBody>
      </p:sp>
      <p:grpSp>
        <p:nvGrpSpPr>
          <p:cNvPr id="9" name="组合 8"/>
          <p:cNvGrpSpPr/>
          <p:nvPr/>
        </p:nvGrpSpPr>
        <p:grpSpPr>
          <a:xfrm>
            <a:off x="957580" y="1324589"/>
            <a:ext cx="9015731" cy="5244310"/>
            <a:chOff x="677228" y="1306928"/>
            <a:chExt cx="6761798" cy="3674647"/>
          </a:xfrm>
        </p:grpSpPr>
        <p:grpSp>
          <p:nvGrpSpPr>
            <p:cNvPr id="7" name="组合 6"/>
            <p:cNvGrpSpPr/>
            <p:nvPr/>
          </p:nvGrpSpPr>
          <p:grpSpPr>
            <a:xfrm>
              <a:off x="677228" y="1306928"/>
              <a:ext cx="6761798" cy="3674647"/>
              <a:chOff x="677227" y="1175385"/>
              <a:chExt cx="7137396" cy="4014786"/>
            </a:xfrm>
          </p:grpSpPr>
          <p:pic>
            <p:nvPicPr>
              <p:cNvPr id="12" name="图片 11" descr="C:/Users/Lenovo/Desktop/图片1.png图片1"/>
              <p:cNvPicPr>
                <a:picLocks noChangeAspect="1"/>
              </p:cNvPicPr>
              <p:nvPr/>
            </p:nvPicPr>
            <p:blipFill>
              <a:blip r:embed="rId1"/>
              <a:srcRect t="7" b="7"/>
              <a:stretch>
                <a:fillRect/>
              </a:stretch>
            </p:blipFill>
            <p:spPr>
              <a:xfrm>
                <a:off x="677227" y="1175385"/>
                <a:ext cx="7137396" cy="401478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59915" y="1472305"/>
                <a:ext cx="5954708" cy="3583435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/>
          </p:nvSpPr>
          <p:spPr>
            <a:xfrm>
              <a:off x="1797678" y="2442114"/>
              <a:ext cx="478797" cy="77649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1" name="对话气泡: 圆角矩形 10"/>
            <p:cNvSpPr/>
            <p:nvPr/>
          </p:nvSpPr>
          <p:spPr>
            <a:xfrm>
              <a:off x="4618352" y="2439258"/>
              <a:ext cx="1389185" cy="459486"/>
            </a:xfrm>
            <a:prstGeom prst="wedgeRoundRectCallout">
              <a:avLst>
                <a:gd name="adj1" fmla="val -202663"/>
                <a:gd name="adj2" fmla="val 85463"/>
                <a:gd name="adj3" fmla="val 16667"/>
              </a:avLst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rgbClr val="FF0000"/>
                  </a:solidFill>
                </a:rPr>
                <a:t>学生需注意题型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 descr="C:\Users\Administrator\Documents\Tencent Files\601973784\Image\C2C\X927{31T7WOS$31%]}0OS4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649" y="2247254"/>
            <a:ext cx="8229451" cy="43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856799" y="3376422"/>
            <a:ext cx="5826860" cy="1142608"/>
            <a:chOff x="2810185" y="2600619"/>
            <a:chExt cx="4370145" cy="856956"/>
          </a:xfrm>
        </p:grpSpPr>
        <p:sp>
          <p:nvSpPr>
            <p:cNvPr id="5" name="对话气泡: 圆角矩形 10"/>
            <p:cNvSpPr/>
            <p:nvPr/>
          </p:nvSpPr>
          <p:spPr>
            <a:xfrm>
              <a:off x="5791145" y="2600619"/>
              <a:ext cx="1389185" cy="459486"/>
            </a:xfrm>
            <a:prstGeom prst="wedgeRoundRectCallout">
              <a:avLst>
                <a:gd name="adj1" fmla="val -202663"/>
                <a:gd name="adj2" fmla="val 85463"/>
                <a:gd name="adj3" fmla="val 16667"/>
              </a:avLst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rgbClr val="FF0000"/>
                  </a:solidFill>
                </a:rPr>
                <a:t>学生需注意题型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810185" y="2600619"/>
              <a:ext cx="856940" cy="85695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22"/>
    </mc:Choice>
    <mc:Fallback>
      <p:transition spd="slow" advTm="2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3498" y="1402984"/>
            <a:ext cx="9270444" cy="545501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17930" y="622608"/>
            <a:ext cx="10101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客观题采用人脸识别监管，选定单选题，点击【确定】按钮后，开始答题。</a:t>
            </a:r>
            <a:endParaRPr lang="zh-CN" altLang="en-US" sz="2400" b="1" dirty="0"/>
          </a:p>
        </p:txBody>
      </p:sp>
      <p:sp>
        <p:nvSpPr>
          <p:cNvPr id="10" name="矩形 9"/>
          <p:cNvSpPr/>
          <p:nvPr/>
        </p:nvSpPr>
        <p:spPr>
          <a:xfrm>
            <a:off x="3128374" y="3020061"/>
            <a:ext cx="635000" cy="4089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7563273" y="4449234"/>
            <a:ext cx="614680" cy="5918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9"/>
    </mc:Choice>
    <mc:Fallback>
      <p:transition spd="slow" advTm="1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bldLvl="0" animBg="1"/>
      <p:bldP spid="10" grpId="1" animBg="1"/>
      <p:bldP spid="7" grpId="0" bldLvl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018" y="1332854"/>
            <a:ext cx="9270444" cy="554800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87450" y="346710"/>
            <a:ext cx="10101580" cy="986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/>
              <a:t>单选题完成后，切换题型。</a:t>
            </a:r>
            <a:r>
              <a:rPr lang="zh-CN" altLang="en-US" sz="2000" b="1">
                <a:solidFill>
                  <a:srgbClr val="C00000"/>
                </a:solidFill>
              </a:rPr>
              <a:t>（注意：不要长时间不答题，如果超过</a:t>
            </a:r>
            <a:r>
              <a:rPr lang="en-US" altLang="zh-CN" sz="2000" b="1">
                <a:solidFill>
                  <a:srgbClr val="C00000"/>
                </a:solidFill>
              </a:rPr>
              <a:t>45</a:t>
            </a:r>
            <a:r>
              <a:rPr lang="zh-CN" altLang="en-US" sz="2000" b="1">
                <a:solidFill>
                  <a:srgbClr val="C00000"/>
                </a:solidFill>
              </a:rPr>
              <a:t>分钟无操作，考试系统会掉线。若答题后左侧答题卡中题目序号没有变色就是考试系统掉线了，此时不要继续答题了，点击左上角刷新或直接退出客户端重新登陆后再继续</a:t>
            </a:r>
            <a:r>
              <a:rPr lang="zh-CN" altLang="en-US" sz="2000" b="1">
                <a:solidFill>
                  <a:srgbClr val="C00000"/>
                </a:solidFill>
              </a:rPr>
              <a:t>答题。）</a:t>
            </a:r>
            <a:endParaRPr lang="zh-CN" altLang="en-US" sz="2000" b="1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8597" y="3820902"/>
            <a:ext cx="635000" cy="3063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1" name="对话气泡: 圆角矩形 10"/>
          <p:cNvSpPr/>
          <p:nvPr/>
        </p:nvSpPr>
        <p:spPr>
          <a:xfrm>
            <a:off x="7399961" y="5283073"/>
            <a:ext cx="1852247" cy="612648"/>
          </a:xfrm>
          <a:prstGeom prst="wedgeRoundRectCallout">
            <a:avLst>
              <a:gd name="adj1" fmla="val 54841"/>
              <a:gd name="adj2" fmla="val 131387"/>
              <a:gd name="adj3" fmla="val 16667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FF0000"/>
                </a:solidFill>
              </a:rPr>
              <a:t>不要点击提交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4"/>
    </mc:Choice>
    <mc:Fallback>
      <p:transition spd="slow" advTm="1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69156" y="757138"/>
            <a:ext cx="1026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主观题，系统会弹出提示：“建议主观题纯文本答案直接在方框内输入。绘图、计算等请登录微信小程序拍照上传纸质答案</a:t>
            </a:r>
            <a:r>
              <a:rPr lang="en-US" altLang="zh-CN" sz="2400" b="1" dirty="0"/>
              <a:t>!”</a:t>
            </a:r>
            <a:r>
              <a:rPr lang="zh-CN" altLang="en-US" sz="2400" b="1" dirty="0"/>
              <a:t>点击</a:t>
            </a:r>
            <a:r>
              <a:rPr lang="en-US" altLang="zh-CN" sz="2400" b="1" dirty="0"/>
              <a:t>【</a:t>
            </a:r>
            <a:r>
              <a:rPr lang="zh-CN" altLang="en-US" sz="2400" b="1" dirty="0"/>
              <a:t>确定</a:t>
            </a:r>
            <a:r>
              <a:rPr lang="en-US" altLang="zh-CN" sz="2400" b="1" dirty="0"/>
              <a:t>】</a:t>
            </a:r>
            <a:r>
              <a:rPr lang="zh-CN" altLang="en-US" sz="2400" b="1" dirty="0"/>
              <a:t>按钮，开始做题。</a:t>
            </a:r>
            <a:endParaRPr lang="zh-CN" altLang="en-US" sz="24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48" y="1957467"/>
            <a:ext cx="8310697" cy="467248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097552" y="4597205"/>
            <a:ext cx="635000" cy="3063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1"/>
    </mc:Choice>
    <mc:Fallback>
      <p:transition spd="slow" advTm="6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60399" y="431840"/>
            <a:ext cx="10909300" cy="129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b="1" dirty="0"/>
              <a:t>进入简答题型，</a:t>
            </a:r>
            <a:r>
              <a:rPr lang="zh-CN" altLang="en-US" b="1" dirty="0">
                <a:sym typeface="+mn-ea"/>
              </a:rPr>
              <a:t>答案内容为</a:t>
            </a:r>
            <a:r>
              <a:rPr lang="zh-CN" altLang="en-US" b="1" dirty="0"/>
              <a:t>纯文本，可以直接在文本框中输入， 特殊字符例如：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【/*】 、【*/】 、【--】、 【‘ 】</a:t>
            </a:r>
            <a:r>
              <a:rPr lang="zh-CN" altLang="en-US" b="1" dirty="0">
                <a:sym typeface="+mn-ea"/>
              </a:rPr>
              <a:t>会影响保存，不要输入到文本框中</a:t>
            </a:r>
            <a:r>
              <a:rPr lang="zh-CN" altLang="en-US" b="1" dirty="0"/>
              <a:t>。 计算题、画图题、有特殊字符表达的答案的题型等登录微信小程序拍照</a:t>
            </a:r>
            <a:r>
              <a:rPr lang="zh-CN" altLang="en-US" b="1" dirty="0">
                <a:sym typeface="+mn-ea"/>
              </a:rPr>
              <a:t>上传纸质</a:t>
            </a:r>
            <a:r>
              <a:rPr lang="zh-CN" altLang="en-US" b="1" dirty="0"/>
              <a:t>答案。</a:t>
            </a:r>
            <a:endParaRPr lang="zh-CN" altLang="en-US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707" y="2024995"/>
            <a:ext cx="8596207" cy="483300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16399" y="3569399"/>
            <a:ext cx="3797300" cy="5694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25"/>
    </mc:Choice>
    <mc:Fallback>
      <p:transition spd="slow" advTm="20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01513" y="603160"/>
            <a:ext cx="9988973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登录微信小程序“武汉理工大学在线教育平台”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32" y="1487837"/>
            <a:ext cx="2949787" cy="540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60" y="1487837"/>
            <a:ext cx="3579707" cy="533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93" y="1457357"/>
            <a:ext cx="3371427" cy="54006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椭圆形标注 15"/>
          <p:cNvSpPr/>
          <p:nvPr/>
        </p:nvSpPr>
        <p:spPr>
          <a:xfrm>
            <a:off x="9799321" y="4155589"/>
            <a:ext cx="1638300" cy="928644"/>
          </a:xfrm>
          <a:prstGeom prst="wedgeEllipseCallout">
            <a:avLst>
              <a:gd name="adj1" fmla="val -85265"/>
              <a:gd name="adj2" fmla="val 2537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身份证号后</a:t>
            </a:r>
            <a:r>
              <a:rPr lang="en-US" altLang="zh-CN" sz="2400" b="1" dirty="0">
                <a:solidFill>
                  <a:srgbClr val="FF0000"/>
                </a:solidFill>
              </a:rPr>
              <a:t>6</a:t>
            </a:r>
            <a:r>
              <a:rPr lang="zh-CN" altLang="en-US" sz="2400" b="1" dirty="0">
                <a:solidFill>
                  <a:srgbClr val="FF0000"/>
                </a:solidFill>
              </a:rPr>
              <a:t>位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9730741" y="3226648"/>
            <a:ext cx="847513" cy="928793"/>
          </a:xfrm>
          <a:prstGeom prst="wedgeEllipseCallout">
            <a:avLst>
              <a:gd name="adj1" fmla="val -82196"/>
              <a:gd name="adj2" fmla="val 5939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学号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78800" y="5549639"/>
            <a:ext cx="3146624" cy="4867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slow" advTm="3744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bldLvl="0" animBg="1"/>
      <p:bldP spid="2" grpId="0" bldLvl="0" animBg="1"/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10"/>
          <p:cNvSpPr txBox="1">
            <a:spLocks noChangeArrowheads="1"/>
          </p:cNvSpPr>
          <p:nvPr/>
        </p:nvSpPr>
        <p:spPr bwMode="auto">
          <a:xfrm>
            <a:off x="444563" y="33780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  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教学教务相关规章制度。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42114"/>
            <a:ext cx="12192000" cy="591289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69385" y="5883976"/>
            <a:ext cx="1224365" cy="4533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 advTm="1348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1713" y="805912"/>
            <a:ext cx="3102187" cy="605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653" y="805912"/>
            <a:ext cx="2895600" cy="58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7555653" y="2944019"/>
            <a:ext cx="2895600" cy="4969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00" name="文本框 99"/>
          <p:cNvSpPr txBox="1"/>
          <p:nvPr/>
        </p:nvSpPr>
        <p:spPr>
          <a:xfrm>
            <a:off x="1076960" y="2586567"/>
            <a:ext cx="2241973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</a:rPr>
              <a:t>在</a:t>
            </a:r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“首页”</a:t>
            </a:r>
            <a:r>
              <a:rPr lang="en-US" altLang="zh-CN" sz="2400" b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——“</a:t>
            </a:r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我的考试”，</a:t>
            </a:r>
            <a:endParaRPr lang="zh-CN" altLang="en-US" sz="2400" b="1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点击“开始答题”</a:t>
            </a:r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</a:rPr>
              <a:t>。</a:t>
            </a:r>
            <a:endParaRPr lang="zh-CN" altLang="en-US" sz="2400" b="1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 advTm="1266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478894" y="1793324"/>
            <a:ext cx="2017607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拍照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箭头: 右 4"/>
          <p:cNvSpPr/>
          <p:nvPr/>
        </p:nvSpPr>
        <p:spPr>
          <a:xfrm>
            <a:off x="4854814" y="5748193"/>
            <a:ext cx="1707591" cy="589780"/>
          </a:xfrm>
          <a:prstGeom prst="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00" name="文本框 99"/>
          <p:cNvSpPr txBox="1"/>
          <p:nvPr/>
        </p:nvSpPr>
        <p:spPr>
          <a:xfrm>
            <a:off x="887363" y="688547"/>
            <a:ext cx="1058079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Calibri" panose="020F0502020204030204" pitchFamily="34" charset="0"/>
                <a:ea typeface="宋体" panose="02010600030101010101" pitchFamily="2" charset="-122"/>
              </a:rPr>
              <a:t>在答题纸上标注题目编号后书写答题内容，</a:t>
            </a:r>
            <a:r>
              <a:rPr lang="en-US" sz="2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Calibri" panose="020F0502020204030204" pitchFamily="34" charset="0"/>
                <a:ea typeface="宋体" panose="02010600030101010101" pitchFamily="2" charset="-122"/>
              </a:rPr>
              <a:t>手机拍照，点击</a:t>
            </a:r>
            <a:r>
              <a:rPr lang="zh-CN" altLang="en-US" sz="2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“上传答题纸”，选择拍照的照片，上传。或者直接点击“上传答题纸”拍照上传。 </a:t>
            </a:r>
            <a:endParaRPr lang="zh-CN" altLang="en-US" sz="2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6" y="1877992"/>
            <a:ext cx="3748437" cy="500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16" y="2596729"/>
            <a:ext cx="2185585" cy="291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806027" y="3225803"/>
            <a:ext cx="946573" cy="4063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2" name="矩形 11"/>
          <p:cNvSpPr/>
          <p:nvPr/>
        </p:nvSpPr>
        <p:spPr>
          <a:xfrm>
            <a:off x="1060026" y="3738030"/>
            <a:ext cx="2407073" cy="22754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grpSp>
        <p:nvGrpSpPr>
          <p:cNvPr id="10" name="组合 9"/>
          <p:cNvGrpSpPr/>
          <p:nvPr/>
        </p:nvGrpSpPr>
        <p:grpSpPr>
          <a:xfrm>
            <a:off x="7054427" y="1666324"/>
            <a:ext cx="2705947" cy="4903893"/>
            <a:chOff x="5290820" y="1249743"/>
            <a:chExt cx="2029460" cy="36779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820" y="1249743"/>
              <a:ext cx="2029460" cy="367792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5290820" y="2190748"/>
              <a:ext cx="2029460" cy="2051045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030" y="2911590"/>
            <a:ext cx="2618740" cy="274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对话气泡: 圆角矩形 10"/>
          <p:cNvSpPr/>
          <p:nvPr/>
        </p:nvSpPr>
        <p:spPr>
          <a:xfrm>
            <a:off x="9760375" y="2454480"/>
            <a:ext cx="2076027" cy="1833880"/>
          </a:xfrm>
          <a:prstGeom prst="wedgeRoundRectCallout">
            <a:avLst>
              <a:gd name="adj1" fmla="val -96207"/>
              <a:gd name="adj2" fmla="val 55397"/>
              <a:gd name="adj3" fmla="val 16667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拍照时需注意，摄像头对准要拍的答案内容，保持垂直，待画面清晰后，点击拍照。如果拍的照片不清晰或答题纸不完整，会影响教师阅卷，影响评分。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98029" y="5621866"/>
            <a:ext cx="973667" cy="3915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spd="slow" advTm="401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5" grpId="0" bldLvl="0" animBg="1"/>
      <p:bldP spid="9" grpId="0" bldLvl="0" animBg="1"/>
      <p:bldP spid="12" grpId="0" animBg="1"/>
      <p:bldP spid="6" grpId="0" bldLvl="0" animBg="1"/>
      <p:bldP spid="6" grpId="1" animBg="1"/>
      <p:bldP spid="1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6476" y="3424239"/>
            <a:ext cx="19048" cy="95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8876" y="3576639"/>
            <a:ext cx="19048" cy="95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1276" y="3729039"/>
            <a:ext cx="19048" cy="9524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943399" y="816765"/>
            <a:ext cx="10286153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上传答题纸后</a:t>
            </a:r>
            <a:r>
              <a:rPr lang="zh-CN" altLang="en-US" sz="2000" dirty="0">
                <a:ea typeface="宋体" panose="02010600030101010101" pitchFamily="2" charset="-122"/>
              </a:rPr>
              <a:t>，</a:t>
            </a:r>
            <a:r>
              <a:rPr lang="zh-CN" altLang="en-US" sz="2000" b="1" dirty="0">
                <a:ea typeface="宋体" panose="02010600030101010101" pitchFamily="2" charset="-122"/>
              </a:rPr>
              <a:t>小程序会提示</a:t>
            </a:r>
            <a:r>
              <a:rPr 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ea typeface="宋体" panose="02010600030101010101" pitchFamily="2" charset="-122"/>
              </a:rPr>
              <a:t>请在电脑考试端进行刷新预览答案！</a:t>
            </a:r>
            <a:r>
              <a:rPr 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点击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确定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endParaRPr lang="zh-CN" altLang="en-US" sz="2000" b="1" kern="1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08658" y="1627323"/>
            <a:ext cx="3748437" cy="5183796"/>
            <a:chOff x="547842" y="1274070"/>
            <a:chExt cx="2811328" cy="3887847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42" y="1274070"/>
              <a:ext cx="2811328" cy="3887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343" y="3231627"/>
              <a:ext cx="2028326" cy="1297745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468132" y="4175837"/>
              <a:ext cx="970748" cy="35353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72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6476" y="3424239"/>
            <a:ext cx="19048" cy="95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8876" y="3576639"/>
            <a:ext cx="19048" cy="95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1276" y="3729039"/>
            <a:ext cx="19048" cy="9524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095799" y="674199"/>
            <a:ext cx="1028615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在电脑端，相应的题目右侧，点击“刷新”，点击【预览】即可查看刚刚上传的答案，确认上传成功。</a:t>
            </a:r>
            <a:endParaRPr lang="zh-CN" altLang="en-US" sz="2000" b="1" kern="1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40300" y="4344142"/>
            <a:ext cx="499011" cy="471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122" name="Picture 2" descr="C:\Users\Administrator\Documents\Tencent Files\601973784\Image\C2C\IHES9RWO{}B%9MUT50GH[W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59" y="1676384"/>
            <a:ext cx="7107767" cy="53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对话气泡: 圆角矩形 23"/>
          <p:cNvSpPr/>
          <p:nvPr/>
        </p:nvSpPr>
        <p:spPr>
          <a:xfrm>
            <a:off x="8142026" y="3725649"/>
            <a:ext cx="2309228" cy="2116137"/>
          </a:xfrm>
          <a:prstGeom prst="wedgeRoundRectCallout">
            <a:avLst>
              <a:gd name="adj1" fmla="val -201292"/>
              <a:gd name="adj2" fmla="val 27617"/>
              <a:gd name="adj3" fmla="val 16667"/>
            </a:avLst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</a:rPr>
              <a:t>预览时，核对题目编号、题目内容、答案内容一 一对应。如果发现答题纸照片上传错误，可在微信小程序上重新上传即可，新的答题纸照片会覆盖掉原来的照片。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360576" y="2808426"/>
            <a:ext cx="556149" cy="471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06" y="3489961"/>
            <a:ext cx="147069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矩形 24"/>
          <p:cNvSpPr/>
          <p:nvPr/>
        </p:nvSpPr>
        <p:spPr>
          <a:xfrm>
            <a:off x="4699807" y="4312338"/>
            <a:ext cx="556149" cy="471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2012158" y="5308600"/>
            <a:ext cx="1203447" cy="635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spd="slow" advTm="3231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 bldLvl="0" animBg="1"/>
      <p:bldP spid="20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54388" y="477847"/>
            <a:ext cx="9919547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考试结束前，切换题型检查，</a:t>
            </a:r>
            <a:r>
              <a:rPr lang="zh-CN" altLang="en-US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确认完成所有题目以后，点击“提交并结束考试”。</a:t>
            </a:r>
            <a:endParaRPr lang="zh-CN" altLang="en-US" sz="2400" b="1" kern="100" dirty="0">
              <a:latin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9" y="1938339"/>
            <a:ext cx="4235136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 flipH="1">
            <a:off x="1892299" y="3194474"/>
            <a:ext cx="609599" cy="3898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4100" name="Picture 4" descr="C:\Users\Administrator\Documents\Tencent Files\601973784\Image\C2C\))%JY[Z84_PB{6EP@8{MA@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23" y="1847428"/>
            <a:ext cx="6769604" cy="501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509000" y="6324599"/>
            <a:ext cx="1701800" cy="5573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6" name="图片 5" descr="C:/Users/Admin/AppData/Local/Temp/kaimatting/20200809180729/output_aiMatting_20200809180757.pngoutput_aiMatting_202008091807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49" y="2419773"/>
            <a:ext cx="4495800" cy="4045148"/>
          </a:xfrm>
          <a:prstGeom prst="rect">
            <a:avLst/>
          </a:prstGeom>
        </p:spPr>
      </p:pic>
      <p:sp>
        <p:nvSpPr>
          <p:cNvPr id="5" name="对话气泡: 圆角矩形 23"/>
          <p:cNvSpPr/>
          <p:nvPr/>
        </p:nvSpPr>
        <p:spPr>
          <a:xfrm>
            <a:off x="3098800" y="5203819"/>
            <a:ext cx="1229360" cy="906780"/>
          </a:xfrm>
          <a:prstGeom prst="wedgeRoundRectCallout">
            <a:avLst>
              <a:gd name="adj1" fmla="val -120071"/>
              <a:gd name="adj2" fmla="val 13102"/>
              <a:gd name="adj3" fmla="val 16667"/>
            </a:avLst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</a:rPr>
              <a:t>单选题完成的界面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flipH="1">
            <a:off x="3589523" y="2870201"/>
            <a:ext cx="1244823" cy="19222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slow" advTm="4220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bldLvl="0" animBg="1"/>
      <p:bldP spid="10" grpId="1" animBg="1"/>
      <p:bldP spid="2" grpId="0" bldLvl="0" animBg="1"/>
      <p:bldP spid="2" grpId="1" animBg="1"/>
      <p:bldP spid="5" grpId="0" bldLvl="0" animBg="1"/>
      <p:bldP spid="5" grpId="1" animBg="1"/>
      <p:bldP spid="13" grpId="0" bldLvl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20" y="976393"/>
            <a:ext cx="9658303" cy="5881607"/>
          </a:xfrm>
        </p:spPr>
      </p:pic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444563" y="33780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    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课件直播（录播）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70" y="0"/>
            <a:ext cx="8050430" cy="6858000"/>
          </a:xfrm>
          <a:prstGeom prst="rect">
            <a:avLst/>
          </a:prstGeom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10"/>
    </mc:Choice>
    <mc:Fallback>
      <p:transition spd="slow" advTm="38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10"/>
          <p:cNvSpPr txBox="1">
            <a:spLocks noChangeArrowheads="1"/>
          </p:cNvSpPr>
          <p:nvPr/>
        </p:nvSpPr>
        <p:spPr bwMode="auto">
          <a:xfrm>
            <a:off x="444563" y="33780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、网站查看考试通知，下载操作手册（或视频）。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0723"/>
            <a:ext cx="12192000" cy="650837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323308" y="2282167"/>
            <a:ext cx="836909" cy="407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431797" y="3429000"/>
            <a:ext cx="728420" cy="407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 advTm="1587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567" y="883334"/>
            <a:ext cx="11730533" cy="5636861"/>
          </a:xfrm>
          <a:prstGeom prst="rect">
            <a:avLst/>
          </a:prstGeom>
        </p:spPr>
      </p:pic>
      <p:sp>
        <p:nvSpPr>
          <p:cNvPr id="2" name="文本框 10"/>
          <p:cNvSpPr txBox="1">
            <a:spLocks noChangeArrowheads="1"/>
          </p:cNvSpPr>
          <p:nvPr/>
        </p:nvSpPr>
        <p:spPr bwMode="auto">
          <a:xfrm>
            <a:off x="444563" y="33780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、网站查看最新考试通知，下载操作手册（或视频）。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4722" y="4704759"/>
            <a:ext cx="1603717" cy="3631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74722" y="5974113"/>
            <a:ext cx="1603717" cy="3631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 advTm="1914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只有学习达到平时成绩的</a:t>
            </a:r>
            <a:r>
              <a:rPr lang="en-US" altLang="zh-CN" dirty="0"/>
              <a:t>60%</a:t>
            </a:r>
            <a:r>
              <a:rPr lang="zh-CN" altLang="en-US" dirty="0"/>
              <a:t>才能获得考试资格。</a:t>
            </a:r>
            <a:endParaRPr lang="en-US" altLang="zh-CN" dirty="0"/>
          </a:p>
          <a:p>
            <a:r>
              <a:rPr lang="zh-CN" altLang="en-US" dirty="0"/>
              <a:t>平时成绩计算截止时间为学生点击考试开始，学生未进行考试，在考试期间仍可进行平时作业的学习；考试时间截止，学生的平时成绩不再计算；</a:t>
            </a:r>
            <a:endParaRPr lang="en-US" altLang="zh-CN" dirty="0"/>
          </a:p>
          <a:p>
            <a:r>
              <a:rPr lang="zh-CN" altLang="en-US" dirty="0"/>
              <a:t>平时成绩达到要求但没有时间进行考试需申请缓考，没有申请缓考的学生和平时成绩未达到</a:t>
            </a:r>
            <a:r>
              <a:rPr lang="en-US" altLang="zh-CN" dirty="0"/>
              <a:t>60%</a:t>
            </a:r>
            <a:r>
              <a:rPr lang="zh-CN" altLang="en-US" dirty="0"/>
              <a:t>的学生将失去补考资格；</a:t>
            </a:r>
            <a:endParaRPr lang="en-US" altLang="zh-CN" dirty="0"/>
          </a:p>
          <a:p>
            <a:r>
              <a:rPr lang="zh-CN" altLang="en-US" dirty="0"/>
              <a:t>补考不及格只能重修；</a:t>
            </a:r>
            <a:endParaRPr lang="en-US" altLang="zh-CN" dirty="0"/>
          </a:p>
          <a:p>
            <a:r>
              <a:rPr lang="zh-CN" altLang="en-US" dirty="0"/>
              <a:t>正常申请重修的课程平时成绩可继承；</a:t>
            </a:r>
            <a:endParaRPr lang="en-US" altLang="zh-CN" dirty="0"/>
          </a:p>
          <a:p>
            <a:r>
              <a:rPr lang="zh-CN" altLang="en-US" dirty="0"/>
              <a:t>受作弊处理而申请重修的课程平时成绩不继承</a:t>
            </a:r>
            <a:endParaRPr lang="zh-CN" altLang="en-US" dirty="0"/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615044" y="834813"/>
            <a:ext cx="9698243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 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关于考试资格。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92"/>
    </mc:Choice>
    <mc:Fallback>
      <p:transition spd="slow" advTm="52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、既没有视频，也没有作业的课程，学生可以直接参加考试，课程总评成绩按期末考试成绩计算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、有视频，无作业的课程，学生需观看视频并进行交流互动，平时成绩达到</a:t>
            </a:r>
            <a:r>
              <a:rPr lang="en-US" altLang="zh-CN" dirty="0"/>
              <a:t>6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90%</a:t>
            </a:r>
            <a:r>
              <a:rPr lang="zh-CN" altLang="en-US" dirty="0"/>
              <a:t>。 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、无视频，有作业的课程，学生需做作业，平时成绩达到</a:t>
            </a:r>
            <a:r>
              <a:rPr lang="en-US" altLang="zh-CN" dirty="0"/>
              <a:t>18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70%</a:t>
            </a:r>
            <a:r>
              <a:rPr lang="zh-CN" altLang="en-US" dirty="0"/>
              <a:t>。 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、有视频，有作业的课程，学生需观看视频、做作业并进行交流互动，平时成绩达到</a:t>
            </a:r>
            <a:r>
              <a:rPr lang="en-US" altLang="zh-CN" dirty="0"/>
              <a:t>24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60%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615044" y="834813"/>
            <a:ext cx="9698243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 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关于考试资格平时成绩计算方法。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03"/>
    </mc:Choice>
    <mc:Fallback>
      <p:transition spd="slow" advTm="6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812691" y="25378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、缓考（学生端申请）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447"/>
            <a:ext cx="12192000" cy="6076399"/>
          </a:xfrm>
        </p:spPr>
      </p:pic>
      <p:sp>
        <p:nvSpPr>
          <p:cNvPr id="14" name="矩形 13"/>
          <p:cNvSpPr/>
          <p:nvPr/>
        </p:nvSpPr>
        <p:spPr>
          <a:xfrm>
            <a:off x="429648" y="4449259"/>
            <a:ext cx="1383654" cy="3862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5" name="矩形 14"/>
          <p:cNvSpPr/>
          <p:nvPr/>
        </p:nvSpPr>
        <p:spPr>
          <a:xfrm>
            <a:off x="597546" y="5455403"/>
            <a:ext cx="1383654" cy="2678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6" name="矩形 15"/>
          <p:cNvSpPr/>
          <p:nvPr/>
        </p:nvSpPr>
        <p:spPr>
          <a:xfrm>
            <a:off x="10647336" y="2960177"/>
            <a:ext cx="719164" cy="4688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830447"/>
            <a:ext cx="8267700" cy="551497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920354" y="3112577"/>
            <a:ext cx="2960176" cy="4688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9" name="矩形 18"/>
          <p:cNvSpPr/>
          <p:nvPr/>
        </p:nvSpPr>
        <p:spPr>
          <a:xfrm>
            <a:off x="8725546" y="4950417"/>
            <a:ext cx="619932" cy="4688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" y="830446"/>
            <a:ext cx="12190694" cy="606102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40"/>
    </mc:Choice>
    <mc:Fallback>
      <p:transition spd="slow" advTm="4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bldLvl="0" animBg="1"/>
      <p:bldP spid="18" grpId="0" bldLvl="0" animBg="1"/>
      <p:bldP spid="1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812691" y="25378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、重考申请（学生端）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0" y="966343"/>
            <a:ext cx="11651340" cy="5891657"/>
          </a:xfrm>
        </p:spPr>
      </p:pic>
      <p:sp>
        <p:nvSpPr>
          <p:cNvPr id="13" name="矩形 12"/>
          <p:cNvSpPr/>
          <p:nvPr/>
        </p:nvSpPr>
        <p:spPr>
          <a:xfrm>
            <a:off x="812691" y="5687674"/>
            <a:ext cx="1440015" cy="3256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489159" y="5173647"/>
            <a:ext cx="1440015" cy="51402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0" y="943714"/>
            <a:ext cx="11771428" cy="5914286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5"/>
    </mc:Choice>
    <mc:Fallback>
      <p:transition spd="slow" advTm="2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tags/tag1.xml><?xml version="1.0" encoding="utf-8"?>
<p:tagLst xmlns:p="http://schemas.openxmlformats.org/presentationml/2006/main">
  <p:tag name="TIMING" val="|35.3|6.1|1.9"/>
</p:tagLst>
</file>

<file path=ppt/tags/tag10.xml><?xml version="1.0" encoding="utf-8"?>
<p:tagLst xmlns:p="http://schemas.openxmlformats.org/presentationml/2006/main">
  <p:tag name="TIMING" val="|6.3|9.5|6.9|8.9"/>
</p:tagLst>
</file>

<file path=ppt/tags/tag11.xml><?xml version="1.0" encoding="utf-8"?>
<p:tagLst xmlns:p="http://schemas.openxmlformats.org/presentationml/2006/main">
  <p:tag name="TIMING" val="|15.7|10.3"/>
</p:tagLst>
</file>

<file path=ppt/tags/tag12.xml><?xml version="1.0" encoding="utf-8"?>
<p:tagLst xmlns:p="http://schemas.openxmlformats.org/presentationml/2006/main">
  <p:tag name="TIMING" val="|6.1|1.7|1.8|2.3|11.3"/>
</p:tagLst>
</file>

<file path=ppt/tags/tag13.xml><?xml version="1.0" encoding="utf-8"?>
<p:tagLst xmlns:p="http://schemas.openxmlformats.org/presentationml/2006/main">
  <p:tag name="TIMING" val="|4.1|1.9|2.6|3.4"/>
</p:tagLst>
</file>

<file path=ppt/tags/tag14.xml><?xml version="1.0" encoding="utf-8"?>
<p:tagLst xmlns:p="http://schemas.openxmlformats.org/presentationml/2006/main">
  <p:tag name="TIMING" val="|0.7|16.7|4.5"/>
</p:tagLst>
</file>

<file path=ppt/tags/tag15.xml><?xml version="1.0" encoding="utf-8"?>
<p:tagLst xmlns:p="http://schemas.openxmlformats.org/presentationml/2006/main">
  <p:tag name="TIMING" val="|4.1|5.3"/>
</p:tagLst>
</file>

<file path=ppt/tags/tag16.xml><?xml version="1.0" encoding="utf-8"?>
<p:tagLst xmlns:p="http://schemas.openxmlformats.org/presentationml/2006/main">
  <p:tag name="TIMING" val="|4.8|2.7"/>
</p:tagLst>
</file>

<file path=ppt/tags/tag17.xml><?xml version="1.0" encoding="utf-8"?>
<p:tagLst xmlns:p="http://schemas.openxmlformats.org/presentationml/2006/main">
  <p:tag name="TIMING" val="|1.1"/>
</p:tagLst>
</file>

<file path=ppt/tags/tag18.xml><?xml version="1.0" encoding="utf-8"?>
<p:tagLst xmlns:p="http://schemas.openxmlformats.org/presentationml/2006/main">
  <p:tag name="TIMING" val="|5.3"/>
</p:tagLst>
</file>

<file path=ppt/tags/tag19.xml><?xml version="1.0" encoding="utf-8"?>
<p:tagLst xmlns:p="http://schemas.openxmlformats.org/presentationml/2006/main">
  <p:tag name="TIMING" val="|7.2|4.6|5.7|3.1|3.6|5.6"/>
</p:tagLst>
</file>

<file path=ppt/tags/tag2.xml><?xml version="1.0" encoding="utf-8"?>
<p:tagLst xmlns:p="http://schemas.openxmlformats.org/presentationml/2006/main">
  <p:tag name="TIMING" val="|3.2"/>
</p:tagLst>
</file>

<file path=ppt/tags/tag20.xml><?xml version="1.0" encoding="utf-8"?>
<p:tagLst xmlns:p="http://schemas.openxmlformats.org/presentationml/2006/main">
  <p:tag name="TIMING" val="|0.6|5.3|1.1"/>
</p:tagLst>
</file>

<file path=ppt/tags/tag21.xml><?xml version="1.0" encoding="utf-8"?>
<p:tagLst xmlns:p="http://schemas.openxmlformats.org/presentationml/2006/main">
  <p:tag name="TIMING" val="|1.5|3.3|1.5|3.5|1.1|1|3.1|6.2"/>
</p:tagLst>
</file>

<file path=ppt/tags/tag22.xml><?xml version="1.0" encoding="utf-8"?>
<p:tagLst xmlns:p="http://schemas.openxmlformats.org/presentationml/2006/main">
  <p:tag name="TIMING" val="|4.2|2.7|5.7|4.2"/>
</p:tagLst>
</file>

<file path=ppt/tags/tag23.xml><?xml version="1.0" encoding="utf-8"?>
<p:tagLst xmlns:p="http://schemas.openxmlformats.org/presentationml/2006/main">
  <p:tag name="TIMING" val="|5.9|6.1|11.7|3.4|8.4|1.5"/>
</p:tagLst>
</file>

<file path=ppt/tags/tag24.xml><?xml version="1.0" encoding="utf-8"?>
<p:tagLst xmlns:p="http://schemas.openxmlformats.org/presentationml/2006/main">
  <p:tag name="commondata" val="eyJoZGlkIjoiMTA2YTdmNjdkNWYyNzkzZjlmZjdhMmJmN2NhMWNkZjEifQ=="/>
</p:tagLst>
</file>

<file path=ppt/tags/tag3.xml><?xml version="1.0" encoding="utf-8"?>
<p:tagLst xmlns:p="http://schemas.openxmlformats.org/presentationml/2006/main">
  <p:tag name="TIMING" val="|20.2|7.8"/>
</p:tagLst>
</file>

<file path=ppt/tags/tag4.xml><?xml version="1.0" encoding="utf-8"?>
<p:tagLst xmlns:p="http://schemas.openxmlformats.org/presentationml/2006/main">
  <p:tag name="TIMING" val="|10.3|2.4"/>
</p:tagLst>
</file>

<file path=ppt/tags/tag5.xml><?xml version="1.0" encoding="utf-8"?>
<p:tagLst xmlns:p="http://schemas.openxmlformats.org/presentationml/2006/main">
  <p:tag name="TIMING" val="|6.8|1.3"/>
</p:tagLst>
</file>

<file path=ppt/tags/tag6.xml><?xml version="1.0" encoding="utf-8"?>
<p:tagLst xmlns:p="http://schemas.openxmlformats.org/presentationml/2006/main">
  <p:tag name="TIMING" val="|2.8|5.3|15.9|12.7|3.6|5"/>
</p:tagLst>
</file>

<file path=ppt/tags/tag7.xml><?xml version="1.0" encoding="utf-8"?>
<p:tagLst xmlns:p="http://schemas.openxmlformats.org/presentationml/2006/main">
  <p:tag name="TIMING" val="|6.2|10.5|15.1|13.5"/>
</p:tagLst>
</file>

<file path=ppt/tags/tag8.xml><?xml version="1.0" encoding="utf-8"?>
<p:tagLst xmlns:p="http://schemas.openxmlformats.org/presentationml/2006/main">
  <p:tag name="TIMING" val="|7.1|2.6|4|3.3|1.5|4.6|3.5"/>
</p:tagLst>
</file>

<file path=ppt/tags/tag9.xml><?xml version="1.0" encoding="utf-8"?>
<p:tagLst xmlns:p="http://schemas.openxmlformats.org/presentationml/2006/main">
  <p:tag name="TIMING" val="|11.5|4|2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1739</Words>
  <Application>WPS 演示</Application>
  <PresentationFormat>宽屏</PresentationFormat>
  <Paragraphs>93</Paragraphs>
  <Slides>24</Slides>
  <Notes>24</Notes>
  <HiddenSlides>0</HiddenSlides>
  <MMClips>24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Calibri</vt:lpstr>
      <vt:lpstr>微软雅黑</vt:lpstr>
      <vt:lpstr>等线</vt:lpstr>
      <vt:lpstr>Times New Roman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易 博云天</dc:creator>
  <cp:lastModifiedBy>。W</cp:lastModifiedBy>
  <cp:revision>107</cp:revision>
  <dcterms:created xsi:type="dcterms:W3CDTF">2020-07-31T09:05:00Z</dcterms:created>
  <dcterms:modified xsi:type="dcterms:W3CDTF">2025-02-25T07:00:32Z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530907F5DF4E4FAF8947D14E89B5F8D3</vt:lpwstr>
  </property>
  <property fmtid="{D5CDD505-2E9C-101B-9397-08002B2CF9AE}" pid="3" name="KSOProductBuildVer">
    <vt:lpwstr>2052-12.1.0.19770</vt:lpwstr>
  </property>
</Properties>
</file>